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6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B0233D-D41C-4896-B7CE-62D52904618F}" v="3" dt="2026-10-05T01:32:30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-1594" y="-9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ll Smart" userId="3f7fc539bd867432" providerId="LiveId" clId="{B3D0E0F2-AE51-4BDB-BE17-454F555A7E2F}"/>
    <pc:docChg chg="undo custSel modSld">
      <pc:chgData name="Bill Smart" userId="3f7fc539bd867432" providerId="LiveId" clId="{B3D0E0F2-AE51-4BDB-BE17-454F555A7E2F}" dt="2026-10-05T01:44:43.660" v="172" actId="20577"/>
      <pc:docMkLst>
        <pc:docMk/>
      </pc:docMkLst>
      <pc:sldChg chg="modSp mod">
        <pc:chgData name="Bill Smart" userId="3f7fc539bd867432" providerId="LiveId" clId="{B3D0E0F2-AE51-4BDB-BE17-454F555A7E2F}" dt="2026-10-05T01:38:15.037" v="156" actId="114"/>
        <pc:sldMkLst>
          <pc:docMk/>
          <pc:sldMk cId="0" sldId="257"/>
        </pc:sldMkLst>
        <pc:spChg chg="mod">
          <ac:chgData name="Bill Smart" userId="3f7fc539bd867432" providerId="LiveId" clId="{B3D0E0F2-AE51-4BDB-BE17-454F555A7E2F}" dt="2026-10-05T01:38:15.037" v="156" actId="114"/>
          <ac:spMkLst>
            <pc:docMk/>
            <pc:sldMk cId="0" sldId="257"/>
            <ac:spMk id="6" creationId="{00000000-0000-0000-0000-000000000000}"/>
          </ac:spMkLst>
        </pc:spChg>
      </pc:sldChg>
      <pc:sldChg chg="addSp delSp modSp mod">
        <pc:chgData name="Bill Smart" userId="3f7fc539bd867432" providerId="LiveId" clId="{B3D0E0F2-AE51-4BDB-BE17-454F555A7E2F}" dt="2026-10-05T01:33:59.439" v="93" actId="20577"/>
        <pc:sldMkLst>
          <pc:docMk/>
          <pc:sldMk cId="0" sldId="261"/>
        </pc:sldMkLst>
        <pc:spChg chg="mod">
          <ac:chgData name="Bill Smart" userId="3f7fc539bd867432" providerId="LiveId" clId="{B3D0E0F2-AE51-4BDB-BE17-454F555A7E2F}" dt="2026-10-05T01:33:59.439" v="93" actId="20577"/>
          <ac:spMkLst>
            <pc:docMk/>
            <pc:sldMk cId="0" sldId="261"/>
            <ac:spMk id="28" creationId="{00000000-0000-0000-0000-000000000000}"/>
          </ac:spMkLst>
        </pc:spChg>
        <pc:spChg chg="add del mod">
          <ac:chgData name="Bill Smart" userId="3f7fc539bd867432" providerId="LiveId" clId="{B3D0E0F2-AE51-4BDB-BE17-454F555A7E2F}" dt="2026-10-05T01:32:22.208" v="5" actId="47"/>
          <ac:spMkLst>
            <pc:docMk/>
            <pc:sldMk cId="0" sldId="261"/>
            <ac:spMk id="30" creationId="{0DF7B9F8-92E5-F1C4-CEFC-13D8B5284C3E}"/>
          </ac:spMkLst>
        </pc:spChg>
      </pc:sldChg>
      <pc:sldChg chg="modSp mod">
        <pc:chgData name="Bill Smart" userId="3f7fc539bd867432" providerId="LiveId" clId="{B3D0E0F2-AE51-4BDB-BE17-454F555A7E2F}" dt="2026-10-05T01:44:43.660" v="172" actId="20577"/>
        <pc:sldMkLst>
          <pc:docMk/>
          <pc:sldMk cId="3735150738" sldId="266"/>
        </pc:sldMkLst>
        <pc:spChg chg="mod">
          <ac:chgData name="Bill Smart" userId="3f7fc539bd867432" providerId="LiveId" clId="{B3D0E0F2-AE51-4BDB-BE17-454F555A7E2F}" dt="2026-10-05T01:44:43.660" v="172" actId="20577"/>
          <ac:spMkLst>
            <pc:docMk/>
            <pc:sldMk cId="3735150738" sldId="266"/>
            <ac:spMk id="12" creationId="{F461681E-BE09-995D-52F5-318D5199E7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Story and adaptation content derived from the author’s Kepler-438b manuscript and TV pitch materials.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Story and adaptation content derived from the author’s Kepler-438b manuscript and TV pitch materials.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4D372-A476-3501-C96B-174FD203E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57A435-7801-63FF-B65D-AEA974425D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6AFC1-1A4A-4516-12EC-74EF66965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Story and adaptation content derived from the author’s Kepler-438b manuscript and TV pitch materials.
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2629C-D73E-2B75-4BC5-7490B2A3B4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045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Story and adaptation content derived from the author’s Kepler-438b manuscript and TV pitch materials.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Story and adaptation content derived from the author’s Kepler-438b manuscript and TV pitch materials.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Story and adaptation content derived from the author’s Kepler-438b manuscript and TV pitch materials.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0B13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6459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D9DD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KEPLER-438b  |  W. D. SMART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29B8441-BD4D-B1D5-FD42-A8C07E7DD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53698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143000"/>
            <a:ext cx="7132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</a:rPr>
              <a:t>KEPLER-438b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685800" y="196596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4F1EA"/>
                </a:solidFill>
              </a:rPr>
              <a:t>EARTH IS GONE.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F4F1EA"/>
                </a:solidFill>
              </a:rPr>
              <a:t>THE NEW WORLD IS ALIVE.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713232" y="507492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Eight-part limited television series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Based on the novel by W. D. Smart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THE PREMISE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104241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8C0CC"/>
                </a:solidFill>
              </a:rPr>
              <a:t>A one-way mission. A designed future. A living world.</a:t>
            </a:r>
            <a:endParaRPr lang="en-US" sz="1200" dirty="0"/>
          </a:p>
        </p:txBody>
      </p:sp>
      <p:pic>
        <p:nvPicPr>
          <p:cNvPr id="4" name="Image 0" descr="/mnt/data/generated_image_574742790CA5_01.png"/>
          <p:cNvPicPr>
            <a:picLocks noChangeAspect="1"/>
          </p:cNvPicPr>
          <p:nvPr/>
        </p:nvPicPr>
        <p:blipFill>
          <a:blip r:embed="rId3"/>
          <a:srcRect l="11565" r="11565"/>
          <a:stretch/>
        </p:blipFill>
        <p:spPr>
          <a:xfrm>
            <a:off x="6446520" y="1417320"/>
            <a:ext cx="5166360" cy="44805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1554480"/>
            <a:ext cx="5257800" cy="3200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F4F1EA"/>
                </a:solidFill>
              </a:rPr>
              <a:t>Centuries after Earth’s collapse, six colonists awaken aboard the wrong ship, bound for Kepler-438b. Building humanity’s last settlement reveals two hidden threats: former rulers engineered the genetic future for themselves, and the planet is mounting an immune response against the human infestation.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13232" y="5166360"/>
            <a:ext cx="5349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B23A48"/>
                </a:solidFill>
              </a:rPr>
              <a:t>SCIENCE-FICTION MYSTERY  •  SURVIVAL DRAMA  •  ECOLOGICAL THRILLER</a:t>
            </a:r>
            <a:br>
              <a:rPr lang="en-US" sz="1100" b="1" dirty="0">
                <a:solidFill>
                  <a:srgbClr val="B23A48"/>
                </a:solidFill>
              </a:rPr>
            </a:br>
            <a:br>
              <a:rPr lang="en-US" sz="1100" b="1" dirty="0">
                <a:solidFill>
                  <a:srgbClr val="B23A48"/>
                </a:solidFill>
              </a:rPr>
            </a:br>
            <a:r>
              <a:rPr lang="en-US" sz="1200" b="1" dirty="0">
                <a:solidFill>
                  <a:srgbClr val="B23A48"/>
                </a:solidFill>
              </a:rPr>
              <a:t>For audiences of </a:t>
            </a:r>
            <a:r>
              <a:rPr lang="en-US" sz="1200" b="1" i="1" dirty="0">
                <a:solidFill>
                  <a:srgbClr val="B23A48"/>
                </a:solidFill>
              </a:rPr>
              <a:t>The Expanse</a:t>
            </a:r>
            <a:r>
              <a:rPr lang="en-US" sz="1200" b="1" dirty="0">
                <a:solidFill>
                  <a:srgbClr val="B23A48"/>
                </a:solidFill>
              </a:rPr>
              <a:t>, </a:t>
            </a:r>
            <a:r>
              <a:rPr lang="en-US" sz="1200" b="1" i="1" dirty="0">
                <a:solidFill>
                  <a:srgbClr val="B23A48"/>
                </a:solidFill>
              </a:rPr>
              <a:t>Silo</a:t>
            </a:r>
            <a:r>
              <a:rPr lang="en-US" sz="1200" b="1" dirty="0">
                <a:solidFill>
                  <a:srgbClr val="B23A48"/>
                </a:solidFill>
              </a:rPr>
              <a:t>, and </a:t>
            </a:r>
            <a:r>
              <a:rPr lang="en-US" sz="1200" b="1" i="1" dirty="0">
                <a:solidFill>
                  <a:srgbClr val="B23A48"/>
                </a:solidFill>
              </a:rPr>
              <a:t>For All Mankind</a:t>
            </a:r>
            <a:r>
              <a:rPr lang="en-US" sz="1100" b="1" dirty="0">
                <a:solidFill>
                  <a:srgbClr val="B23A48"/>
                </a:solidFill>
              </a:rPr>
              <a:t>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THE STORY ENGINE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104241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8C0CC"/>
                </a:solidFill>
              </a:rPr>
              <a:t>Every solution creates a new vulnerability.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3337560" cy="3337560"/>
          </a:xfrm>
          <a:prstGeom prst="roundRect">
            <a:avLst>
              <a:gd name="adj" fmla="val 2192"/>
            </a:avLst>
          </a:prstGeom>
          <a:solidFill>
            <a:srgbClr val="111B32"/>
          </a:solidFill>
          <a:ln w="12700">
            <a:solidFill>
              <a:srgbClr val="34435E"/>
            </a:solidFill>
            <a:prstDash val="solid"/>
          </a:ln>
          <a:effectLst>
            <a:outerShdw blurRad="25400" dist="127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187452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23A48"/>
                </a:solidFill>
              </a:rPr>
              <a:t>ALTERED MISSION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68680" y="2560320"/>
            <a:ext cx="28346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</a:rPr>
              <a:t>Who changed the destination and selected these colonists?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434840" y="1600200"/>
            <a:ext cx="3337560" cy="3337560"/>
          </a:xfrm>
          <a:prstGeom prst="roundRect">
            <a:avLst>
              <a:gd name="adj" fmla="val 2192"/>
            </a:avLst>
          </a:prstGeom>
          <a:solidFill>
            <a:srgbClr val="15233F"/>
          </a:solidFill>
          <a:ln w="12700">
            <a:solidFill>
              <a:srgbClr val="B23A48"/>
            </a:solidFill>
            <a:prstDash val="solid"/>
          </a:ln>
          <a:effectLst>
            <a:outerShdw blurRad="25400" dist="127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663440" y="187452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23A48"/>
                </a:solidFill>
              </a:rPr>
              <a:t>BUILD THE COLONY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663440" y="2560320"/>
            <a:ext cx="28346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</a:rPr>
              <a:t>Food, shelter, power, children, and governance must begin immediately.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229600" y="1600200"/>
            <a:ext cx="3337560" cy="3337560"/>
          </a:xfrm>
          <a:prstGeom prst="roundRect">
            <a:avLst>
              <a:gd name="adj" fmla="val 2192"/>
            </a:avLst>
          </a:prstGeom>
          <a:solidFill>
            <a:srgbClr val="111B32"/>
          </a:solidFill>
          <a:ln w="12700">
            <a:solidFill>
              <a:srgbClr val="34435E"/>
            </a:solidFill>
            <a:prstDash val="solid"/>
          </a:ln>
          <a:effectLst>
            <a:outerShdw blurRad="25400" dist="127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458200" y="187452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23A48"/>
                </a:solidFill>
              </a:rPr>
              <a:t>PLANETARY RESPONSE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458200" y="2560320"/>
            <a:ext cx="28346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</a:rPr>
              <a:t>The red groundcover shifts from resource to warning to immune system.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234440" y="539496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F4F1EA"/>
                </a:solidFill>
              </a:rPr>
              <a:t>Answers create larger questions. Success narrows the moral choices.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CB251-163D-80CA-D310-6BB372EA4AB1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A2EAF59-0BF1-31BE-2138-D13421631021}"/>
              </a:ext>
            </a:extLst>
          </p:cNvPr>
          <p:cNvSpPr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THE WORLD</a:t>
            </a:r>
            <a:endParaRPr lang="en-US" sz="28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C3C9501-78B3-2273-5CF3-B7E4E32E21F9}"/>
              </a:ext>
            </a:extLst>
          </p:cNvPr>
          <p:cNvSpPr/>
          <p:nvPr/>
        </p:nvSpPr>
        <p:spPr>
          <a:xfrm>
            <a:off x="612648" y="104241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8C0CC"/>
                </a:solidFill>
              </a:rPr>
              <a:t>Three visual systems create one escalating experience.</a:t>
            </a:r>
            <a:endParaRPr lang="en-US" sz="1200" dirty="0"/>
          </a:p>
        </p:txBody>
      </p:sp>
      <p:pic>
        <p:nvPicPr>
          <p:cNvPr id="6" name="Image 2" descr="/mnt/data/generated_image_574742790CA5_02.png">
            <a:extLst>
              <a:ext uri="{FF2B5EF4-FFF2-40B4-BE49-F238E27FC236}">
                <a16:creationId xmlns:a16="http://schemas.microsoft.com/office/drawing/2014/main" id="{1FE3298B-21F9-12BE-0261-0F53400C1E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82" r="22982"/>
          <a:stretch/>
        </p:blipFill>
        <p:spPr>
          <a:xfrm>
            <a:off x="612648" y="1472183"/>
            <a:ext cx="3486913" cy="3557017"/>
          </a:xfrm>
          <a:prstGeom prst="rect">
            <a:avLst/>
          </a:prstGeom>
        </p:spPr>
      </p:pic>
      <p:sp>
        <p:nvSpPr>
          <p:cNvPr id="7" name="Shape 2">
            <a:extLst>
              <a:ext uri="{FF2B5EF4-FFF2-40B4-BE49-F238E27FC236}">
                <a16:creationId xmlns:a16="http://schemas.microsoft.com/office/drawing/2014/main" id="{BC83DF4A-4046-5731-1F1F-350CB12504FE}"/>
              </a:ext>
            </a:extLst>
          </p:cNvPr>
          <p:cNvSpPr/>
          <p:nvPr/>
        </p:nvSpPr>
        <p:spPr>
          <a:xfrm>
            <a:off x="594360" y="5029200"/>
            <a:ext cx="3520440" cy="731520"/>
          </a:xfrm>
          <a:prstGeom prst="rect">
            <a:avLst/>
          </a:prstGeom>
          <a:solidFill>
            <a:srgbClr val="0B132B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0C44AE25-18DE-6FE7-0F8E-DB7EFAC9200B}"/>
              </a:ext>
            </a:extLst>
          </p:cNvPr>
          <p:cNvSpPr/>
          <p:nvPr/>
        </p:nvSpPr>
        <p:spPr>
          <a:xfrm>
            <a:off x="731520" y="5138928"/>
            <a:ext cx="3246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ILITHYA-2</a:t>
            </a:r>
            <a:endParaRPr lang="en-US" sz="150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F80F02B7-A8B9-7764-679A-C13597E4AFA8}"/>
              </a:ext>
            </a:extLst>
          </p:cNvPr>
          <p:cNvSpPr/>
          <p:nvPr/>
        </p:nvSpPr>
        <p:spPr>
          <a:xfrm>
            <a:off x="731520" y="5413248"/>
            <a:ext cx="3246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B8C0CC"/>
                </a:solidFill>
              </a:rPr>
              <a:t>Enroute</a:t>
            </a:r>
            <a:endParaRPr lang="en-US" sz="1000" dirty="0"/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402EF775-05A7-7806-1B87-75B263DF108A}"/>
              </a:ext>
            </a:extLst>
          </p:cNvPr>
          <p:cNvSpPr/>
          <p:nvPr/>
        </p:nvSpPr>
        <p:spPr>
          <a:xfrm>
            <a:off x="4343400" y="5029200"/>
            <a:ext cx="3520440" cy="731520"/>
          </a:xfrm>
          <a:prstGeom prst="rect">
            <a:avLst/>
          </a:prstGeom>
          <a:solidFill>
            <a:srgbClr val="0B132B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6F3502C7-454D-3184-E936-E3D254607DDE}"/>
              </a:ext>
            </a:extLst>
          </p:cNvPr>
          <p:cNvSpPr/>
          <p:nvPr/>
        </p:nvSpPr>
        <p:spPr>
          <a:xfrm>
            <a:off x="4480560" y="5138928"/>
            <a:ext cx="3246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THE PLANET</a:t>
            </a:r>
            <a:endParaRPr lang="en-US" sz="15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F461681E-BE09-995D-52F5-318D5199E7DF}"/>
              </a:ext>
            </a:extLst>
          </p:cNvPr>
          <p:cNvSpPr/>
          <p:nvPr/>
        </p:nvSpPr>
        <p:spPr>
          <a:xfrm>
            <a:off x="4480560" y="5413248"/>
            <a:ext cx="3246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>
                <a:solidFill>
                  <a:srgbClr val="B8C0CC"/>
                </a:solidFill>
              </a:rPr>
              <a:t>Yuzhiwu Ecosystem</a:t>
            </a:r>
            <a:endParaRPr lang="en-US" sz="1000" dirty="0"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046443D8-A0ED-398A-4BC6-9E12DB33E614}"/>
              </a:ext>
            </a:extLst>
          </p:cNvPr>
          <p:cNvSpPr/>
          <p:nvPr/>
        </p:nvSpPr>
        <p:spPr>
          <a:xfrm>
            <a:off x="8092440" y="5029200"/>
            <a:ext cx="3520440" cy="731520"/>
          </a:xfrm>
          <a:prstGeom prst="rect">
            <a:avLst/>
          </a:prstGeom>
          <a:solidFill>
            <a:srgbClr val="0B132B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78865C30-271E-9503-E022-46374E4594E7}"/>
              </a:ext>
            </a:extLst>
          </p:cNvPr>
          <p:cNvSpPr/>
          <p:nvPr/>
        </p:nvSpPr>
        <p:spPr>
          <a:xfrm>
            <a:off x="8229600" y="5138928"/>
            <a:ext cx="3246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THE SETTLEMENT</a:t>
            </a:r>
            <a:endParaRPr lang="en-US" sz="1500" dirty="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8F617B36-F4AA-FF38-6FDC-DFD5DEC74AED}"/>
              </a:ext>
            </a:extLst>
          </p:cNvPr>
          <p:cNvSpPr/>
          <p:nvPr/>
        </p:nvSpPr>
        <p:spPr>
          <a:xfrm>
            <a:off x="8229600" y="5413248"/>
            <a:ext cx="3246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B8C0CC"/>
                </a:solidFill>
              </a:rPr>
              <a:t>Colonization</a:t>
            </a:r>
            <a:endParaRPr lang="en-US" sz="10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3BE8B2E2-9A51-B20B-D35C-11AB9661327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6A72567-5636-0674-5DEA-70BC1C93F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440" y="1444750"/>
            <a:ext cx="3457135" cy="35570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3FD0FB-6A7C-22D4-EBC6-2A24C59EC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1472184"/>
            <a:ext cx="3520440" cy="350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150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THE ENSEMBLE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104241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8C0CC"/>
                </a:solidFill>
              </a:rPr>
              <a:t>Professional roles generate conflict, action, and story.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3337560" cy="1097280"/>
          </a:xfrm>
          <a:prstGeom prst="roundRect">
            <a:avLst/>
          </a:prstGeom>
          <a:solidFill>
            <a:srgbClr val="111B32"/>
          </a:solidFill>
          <a:ln w="12700">
            <a:solidFill>
              <a:srgbClr val="34435E"/>
            </a:solidFill>
            <a:prstDash val="solid"/>
          </a:ln>
          <a:effectLst>
            <a:outerShdw blurRad="12700" dist="127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16002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JOHN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8680" y="198424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Guardian • moral witness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480560" y="1417320"/>
            <a:ext cx="3337560" cy="1097280"/>
          </a:xfrm>
          <a:prstGeom prst="roundRect">
            <a:avLst/>
          </a:prstGeom>
          <a:solidFill>
            <a:srgbClr val="111B32"/>
          </a:solidFill>
          <a:ln w="12700">
            <a:solidFill>
              <a:srgbClr val="34435E"/>
            </a:solidFill>
            <a:prstDash val="solid"/>
          </a:ln>
          <a:effectLst>
            <a:outerShdw blurRad="12700" dist="127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663440" y="16002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XIA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63440" y="198424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Guardian • emotional center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275320" y="1417320"/>
            <a:ext cx="3337560" cy="1097280"/>
          </a:xfrm>
          <a:prstGeom prst="roundRect">
            <a:avLst/>
          </a:prstGeom>
          <a:solidFill>
            <a:srgbClr val="111B32"/>
          </a:solidFill>
          <a:ln w="12700">
            <a:solidFill>
              <a:srgbClr val="34435E"/>
            </a:solidFill>
            <a:prstDash val="solid"/>
          </a:ln>
          <a:effectLst>
            <a:outerShdw blurRad="12700" dist="127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458200" y="16002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ZAWADI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458200" y="198424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Engineer • stabilizing leader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85800" y="2898648"/>
            <a:ext cx="3337560" cy="1097280"/>
          </a:xfrm>
          <a:prstGeom prst="roundRect">
            <a:avLst/>
          </a:prstGeom>
          <a:solidFill>
            <a:srgbClr val="111B32"/>
          </a:solidFill>
          <a:ln w="12700">
            <a:solidFill>
              <a:srgbClr val="34435E"/>
            </a:solidFill>
            <a:prstDash val="solid"/>
          </a:ln>
          <a:effectLst>
            <a:outerShdw blurRad="12700" dist="127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68680" y="308152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MALCOLM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68680" y="346557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Engineer • challenger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480560" y="2898648"/>
            <a:ext cx="3337560" cy="1097280"/>
          </a:xfrm>
          <a:prstGeom prst="roundRect">
            <a:avLst/>
          </a:prstGeom>
          <a:solidFill>
            <a:srgbClr val="111B32"/>
          </a:solidFill>
          <a:ln w="12700">
            <a:solidFill>
              <a:srgbClr val="34435E"/>
            </a:solidFill>
            <a:prstDash val="solid"/>
          </a:ln>
          <a:effectLst>
            <a:outerShdw blurRad="12700" dist="127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663440" y="308152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GAGANDEEP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663440" y="346557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Nutritionist • scientist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275320" y="2898648"/>
            <a:ext cx="3337560" cy="1097280"/>
          </a:xfrm>
          <a:prstGeom prst="roundRect">
            <a:avLst/>
          </a:prstGeom>
          <a:solidFill>
            <a:srgbClr val="111B32"/>
          </a:solidFill>
          <a:ln w="12700">
            <a:solidFill>
              <a:srgbClr val="34435E"/>
            </a:solidFill>
            <a:prstDash val="solid"/>
          </a:ln>
          <a:effectLst>
            <a:outerShdw blurRad="12700" dist="127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458200" y="308152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WAN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458200" y="346557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Nutritionist • community builder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85800" y="4379976"/>
            <a:ext cx="3337560" cy="1097280"/>
          </a:xfrm>
          <a:prstGeom prst="roundRect">
            <a:avLst/>
          </a:prstGeom>
          <a:solidFill>
            <a:srgbClr val="111B32"/>
          </a:solidFill>
          <a:ln w="12700">
            <a:solidFill>
              <a:srgbClr val="34435E"/>
            </a:solidFill>
            <a:prstDash val="solid"/>
          </a:ln>
          <a:effectLst>
            <a:outerShdw blurRad="12700" dist="127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68680" y="456285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HERNANDEZ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68680" y="4946904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Captain • compromised authority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480560" y="4379976"/>
            <a:ext cx="3337560" cy="1097280"/>
          </a:xfrm>
          <a:prstGeom prst="roundRect">
            <a:avLst/>
          </a:prstGeom>
          <a:solidFill>
            <a:srgbClr val="111B32"/>
          </a:solidFill>
          <a:ln w="12700">
            <a:solidFill>
              <a:srgbClr val="34435E"/>
            </a:solidFill>
            <a:prstDash val="solid"/>
          </a:ln>
          <a:effectLst>
            <a:outerShdw blurRad="12700" dist="127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663440" y="456285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MACTAVISH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663440" y="4946904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Physician • tragic antagonist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275320" y="4379976"/>
            <a:ext cx="3337560" cy="1097280"/>
          </a:xfrm>
          <a:prstGeom prst="roundRect">
            <a:avLst/>
          </a:prstGeom>
          <a:solidFill>
            <a:srgbClr val="111B32"/>
          </a:solidFill>
          <a:ln w="12700">
            <a:solidFill>
              <a:srgbClr val="34435E"/>
            </a:solidFill>
            <a:prstDash val="solid"/>
          </a:ln>
          <a:effectLst>
            <a:outerShdw blurRad="12700" dist="127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8458200" y="456285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ANA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458200" y="4946904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AI • witness and gatekeeper</a:t>
            </a:r>
            <a:endParaRPr lang="en-US" sz="12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EIGHT-EPISODE ARC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104241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8C0CC"/>
                </a:solidFill>
              </a:rPr>
              <a:t>A complete limited series with a definitive ending.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85800" y="1554480"/>
            <a:ext cx="2423160" cy="1325880"/>
          </a:xfrm>
          <a:prstGeom prst="roundRect">
            <a:avLst/>
          </a:prstGeom>
          <a:solidFill>
            <a:srgbClr val="15233F"/>
          </a:solidFill>
          <a:ln w="12700">
            <a:solidFill>
              <a:srgbClr val="B23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6916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1EA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88720" y="1719072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WAKING UP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502152" y="1554480"/>
            <a:ext cx="2423160" cy="1325880"/>
          </a:xfrm>
          <a:prstGeom prst="roundRect">
            <a:avLst/>
          </a:prstGeom>
          <a:solidFill>
            <a:srgbClr val="15233F"/>
          </a:solidFill>
          <a:ln w="12700">
            <a:solidFill>
              <a:srgbClr val="B23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639312" y="16916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1EA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005072" y="1719072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WELCOME ABOARD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18504" y="1554480"/>
            <a:ext cx="2423160" cy="1325880"/>
          </a:xfrm>
          <a:prstGeom prst="roundRect">
            <a:avLst/>
          </a:prstGeom>
          <a:solidFill>
            <a:srgbClr val="15233F"/>
          </a:solidFill>
          <a:ln w="12700">
            <a:solidFill>
              <a:srgbClr val="B23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55664" y="16916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1EA"/>
                </a:solidFill>
              </a:rPr>
              <a:t>3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821424" y="1719072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DISCOVERY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134856" y="1554480"/>
            <a:ext cx="2423160" cy="1325880"/>
          </a:xfrm>
          <a:prstGeom prst="roundRect">
            <a:avLst/>
          </a:prstGeom>
          <a:solidFill>
            <a:srgbClr val="522A35"/>
          </a:solidFill>
          <a:ln w="12700">
            <a:solidFill>
              <a:srgbClr val="B23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272016" y="16916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1EA"/>
                </a:solidFill>
              </a:rPr>
              <a:t>4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637776" y="1719072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LANDING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85800" y="3520440"/>
            <a:ext cx="2423160" cy="1325880"/>
          </a:xfrm>
          <a:prstGeom prst="roundRect">
            <a:avLst/>
          </a:prstGeom>
          <a:solidFill>
            <a:srgbClr val="522A35"/>
          </a:solidFill>
          <a:ln w="12700">
            <a:solidFill>
              <a:srgbClr val="B23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2960" y="36576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1EA"/>
                </a:solidFill>
              </a:rPr>
              <a:t>5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188720" y="3685032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FOOTHOLD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502152" y="3520440"/>
            <a:ext cx="2423160" cy="1325880"/>
          </a:xfrm>
          <a:prstGeom prst="roundRect">
            <a:avLst/>
          </a:prstGeom>
          <a:solidFill>
            <a:srgbClr val="522A35"/>
          </a:solidFill>
          <a:ln w="12700">
            <a:solidFill>
              <a:srgbClr val="B23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639312" y="36576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1EA"/>
                </a:solidFill>
              </a:rPr>
              <a:t>6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005072" y="3685032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SETTLING IN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18504" y="3520440"/>
            <a:ext cx="2423160" cy="1325880"/>
          </a:xfrm>
          <a:prstGeom prst="roundRect">
            <a:avLst/>
          </a:prstGeom>
          <a:solidFill>
            <a:srgbClr val="6B2334"/>
          </a:solidFill>
          <a:ln w="12700">
            <a:solidFill>
              <a:srgbClr val="B23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455664" y="36576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1EA"/>
                </a:solidFill>
              </a:rPr>
              <a:t>7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821424" y="3685032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HARBINGERS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9134856" y="3520440"/>
            <a:ext cx="2423160" cy="1325880"/>
          </a:xfrm>
          <a:prstGeom prst="roundRect">
            <a:avLst/>
          </a:prstGeom>
          <a:solidFill>
            <a:srgbClr val="6B2334"/>
          </a:solidFill>
          <a:ln w="12700">
            <a:solidFill>
              <a:srgbClr val="B23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272016" y="36576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1EA"/>
                </a:solidFill>
              </a:rPr>
              <a:t>8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637776" y="3685032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IMMUNE RESPONSE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005840" y="553212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4F1EA"/>
                </a:solidFill>
              </a:rPr>
              <a:t>MYSTERY  →  DISCOVERY  →  FRAGILE HOPE  →  ECOLOGICAL HORROR</a:t>
            </a:r>
            <a:br>
              <a:rPr lang="en-US" sz="1800" b="1" dirty="0">
                <a:solidFill>
                  <a:srgbClr val="F4F1EA"/>
                </a:solidFill>
              </a:rPr>
            </a:br>
            <a:br>
              <a:rPr lang="en-US" sz="1800" b="1" dirty="0">
                <a:solidFill>
                  <a:srgbClr val="F4F1EA"/>
                </a:solidFill>
              </a:rPr>
            </a:br>
            <a:r>
              <a:rPr lang="en-US" sz="1800" b="1" dirty="0">
                <a:solidFill>
                  <a:srgbClr val="F4F1EA"/>
                </a:solidFill>
              </a:rPr>
              <a:t>Complete limited series with a franchise expansion potential.</a:t>
            </a:r>
            <a:endParaRPr lang="en-US" sz="18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F7B9F8-92E5-F1C4-CEFC-13D8B5284C3E}"/>
              </a:ext>
            </a:extLst>
          </p:cNvPr>
          <p:cNvSpPr txBox="1"/>
          <p:nvPr/>
        </p:nvSpPr>
        <p:spPr>
          <a:xfrm>
            <a:off x="9688749" y="57295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PILOT: “WAKING UP”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104241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8C0CC"/>
                </a:solidFill>
              </a:rPr>
              <a:t>The audience learns the truth at the same pace as the colonists.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870448" y="137160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23A48"/>
                </a:solidFill>
              </a:rPr>
              <a:t>01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0" y="1335024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John wakes from a jungle dream inside a cryogenic pod.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870448" y="224942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23A48"/>
                </a:solidFill>
              </a:rPr>
              <a:t>02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0" y="2212848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Six colonists discover mismatched teams and an altered mission.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870448" y="31272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23A48"/>
                </a:solidFill>
              </a:rPr>
              <a:t>03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0" y="3090672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Changing gravity and restricted systems make information the first scarce resource.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870448" y="400507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23A48"/>
                </a:solidFill>
              </a:rPr>
              <a:t>04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0" y="3968496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The captain reveals that more than seven hundred Earth-years have passed.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870448" y="4882896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23A48"/>
                </a:solidFill>
              </a:rPr>
              <a:t>05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400800" y="4846320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Ana announces: Kepler-438b is one week away.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9E71F74-1BE0-376E-18ED-06FEDFDE6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77" y="1453896"/>
            <a:ext cx="5874551" cy="47984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THEMES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104241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8C0CC"/>
                </a:solidFill>
              </a:rPr>
              <a:t>The spectacle is planetary. The conflict is human.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1325880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23A48"/>
                </a:solidFill>
              </a:rPr>
              <a:t>SURVIVAL vs. HUMANITY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764792"/>
            <a:ext cx="5074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4F1EA"/>
                </a:solidFill>
              </a:rPr>
              <a:t>Is preserving human biology enough?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355080" y="1325880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23A48"/>
                </a:solidFill>
              </a:rPr>
              <a:t>WHO OWNS THE FUTURE?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355080" y="1764792"/>
            <a:ext cx="5074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4F1EA"/>
                </a:solidFill>
              </a:rPr>
              <a:t>The zygote archive turns reproduction into political power.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85800" y="2834640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23A48"/>
                </a:solidFill>
              </a:rPr>
              <a:t>RESTRICTED TRUTH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85800" y="3273552"/>
            <a:ext cx="5074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4F1EA"/>
                </a:solidFill>
              </a:rPr>
              <a:t>Authority withholds information while demanding trust.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355080" y="2834640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23A48"/>
                </a:solidFill>
              </a:rPr>
              <a:t>LOVE IN A DESIGNED SOCIETY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355080" y="3273552"/>
            <a:ext cx="5074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4F1EA"/>
                </a:solidFill>
              </a:rPr>
              <a:t>Genuine attachment grows inside assigned roles.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85800" y="4343400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23A48"/>
                </a:solidFill>
              </a:rPr>
              <a:t>ECOLOGY OF CONSEQUENCE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85800" y="4782312"/>
            <a:ext cx="5074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4F1EA"/>
                </a:solidFill>
              </a:rPr>
              <a:t>Every intervention changes the world that is changing them.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355080" y="4343400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23A48"/>
                </a:solidFill>
              </a:rPr>
              <a:t>FAREWELL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355080" y="4782312"/>
            <a:ext cx="5074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4F1EA"/>
                </a:solidFill>
              </a:rPr>
              <a:t>What do people owe those they cannot save?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PRODUCTION APPROACH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104241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8C0CC"/>
                </a:solidFill>
              </a:rPr>
              <a:t>Contained foundations. Expanding visual scale.</a:t>
            </a:r>
            <a:endParaRPr lang="en-US" sz="1200" dirty="0"/>
          </a:p>
        </p:txBody>
      </p:sp>
      <p:pic>
        <p:nvPicPr>
          <p:cNvPr id="4" name="Image 0" descr="/mnt/data/generated_image_574742790CA5_01.png"/>
          <p:cNvPicPr>
            <a:picLocks noChangeAspect="1"/>
          </p:cNvPicPr>
          <p:nvPr/>
        </p:nvPicPr>
        <p:blipFill>
          <a:blip r:embed="rId3"/>
          <a:srcRect l="16032" r="16032"/>
          <a:stretch/>
        </p:blipFill>
        <p:spPr>
          <a:xfrm>
            <a:off x="6720840" y="1280160"/>
            <a:ext cx="4892040" cy="4800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46304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</a:rPr>
              <a:t>• Reusable shipboard sets anchor early episodes.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31520" y="228600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</a:rPr>
              <a:t>• Ilithya-2 components are redressed as colony architecture.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31520" y="310896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</a:rPr>
              <a:t>• Holograms and Ana turn exposition into dramatic conflict.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31520" y="393192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</a:rPr>
              <a:t>• A controlled cream palette on the ship and a red palette on the planet enhances identity.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31520" y="47548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</a:rPr>
              <a:t>• Major effects concentrate on approach, landing, vistas, and final takeover.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574742790CA5_02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B">
              <a:alpha val="6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31520" y="64008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23A48"/>
                </a:solidFill>
              </a:rPr>
              <a:t>THE FINAL QUESTION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31520" y="1325880"/>
            <a:ext cx="6492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If a planet is alive at the scale of an ecosystem, is human colonization settlement, infection, or invasion?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749808" y="470916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KEPLER-438b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777240" y="5349240"/>
            <a:ext cx="6583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4F1EA"/>
                </a:solidFill>
              </a:rPr>
              <a:t>W. D. Smart  •  Kepler-438b@BillSmart.com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4F1EA"/>
                </a:solidFill>
              </a:rPr>
              <a:t>Film and television rights available for representation, option, and development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1463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D9DDE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798</Words>
  <Application>Microsoft Office PowerPoint</Application>
  <PresentationFormat>Widescreen</PresentationFormat>
  <Paragraphs>129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BSC E-Publishing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Kepler-438b Pitch Deck</dc:title>
  <dc:subject>Kepler-438b television pitch deck</dc:subject>
  <dc:creator>M365 Copilot</dc:creator>
  <cp:lastModifiedBy>Bill Smart</cp:lastModifiedBy>
  <cp:revision>3</cp:revision>
  <dcterms:created xsi:type="dcterms:W3CDTF">2026-10-04T07:01:54Z</dcterms:created>
  <dcterms:modified xsi:type="dcterms:W3CDTF">2026-10-05T01:44:43Z</dcterms:modified>
</cp:coreProperties>
</file>